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66ABE8F-9B8F-496C-A789-7D2FC75A7BF4}" type="datetimeFigureOut">
              <a:rPr lang="en-US" smtClean="0"/>
              <a:t>3/28/2021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F87A5A2-62D7-42EE-A925-46503B92533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435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ABE8F-9B8F-496C-A789-7D2FC75A7BF4}"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7A5A2-62D7-42EE-A925-46503B925336}" type="slidenum">
              <a:rPr lang="en-US" smtClean="0"/>
              <a:t>‹#›</a:t>
            </a:fld>
            <a:endParaRPr lang="en-US"/>
          </a:p>
        </p:txBody>
      </p:sp>
    </p:spTree>
    <p:extLst>
      <p:ext uri="{BB962C8B-B14F-4D97-AF65-F5344CB8AC3E}">
        <p14:creationId xmlns:p14="http://schemas.microsoft.com/office/powerpoint/2010/main" val="396250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ABE8F-9B8F-496C-A789-7D2FC75A7BF4}"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7A5A2-62D7-42EE-A925-46503B92533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21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ABE8F-9B8F-496C-A789-7D2FC75A7BF4}"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7A5A2-62D7-42EE-A925-46503B92533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681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ABE8F-9B8F-496C-A789-7D2FC75A7BF4}"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7A5A2-62D7-42EE-A925-46503B925336}" type="slidenum">
              <a:rPr lang="en-US" smtClean="0"/>
              <a:t>‹#›</a:t>
            </a:fld>
            <a:endParaRPr lang="en-US"/>
          </a:p>
        </p:txBody>
      </p:sp>
    </p:spTree>
    <p:extLst>
      <p:ext uri="{BB962C8B-B14F-4D97-AF65-F5344CB8AC3E}">
        <p14:creationId xmlns:p14="http://schemas.microsoft.com/office/powerpoint/2010/main" val="2535817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ABE8F-9B8F-496C-A789-7D2FC75A7BF4}"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7A5A2-62D7-42EE-A925-46503B92533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301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ABE8F-9B8F-496C-A789-7D2FC75A7BF4}"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7A5A2-62D7-42EE-A925-46503B92533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41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6ABE8F-9B8F-496C-A789-7D2FC75A7BF4}"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7A5A2-62D7-42EE-A925-46503B92533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374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6ABE8F-9B8F-496C-A789-7D2FC75A7BF4}"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7A5A2-62D7-42EE-A925-46503B92533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059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6ABE8F-9B8F-496C-A789-7D2FC75A7BF4}"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7A5A2-62D7-42EE-A925-46503B925336}" type="slidenum">
              <a:rPr lang="en-US" smtClean="0"/>
              <a:t>‹#›</a:t>
            </a:fld>
            <a:endParaRPr lang="en-US"/>
          </a:p>
        </p:txBody>
      </p:sp>
    </p:spTree>
    <p:extLst>
      <p:ext uri="{BB962C8B-B14F-4D97-AF65-F5344CB8AC3E}">
        <p14:creationId xmlns:p14="http://schemas.microsoft.com/office/powerpoint/2010/main" val="209743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ABE8F-9B8F-496C-A789-7D2FC75A7BF4}"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7A5A2-62D7-42EE-A925-46503B92533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14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6ABE8F-9B8F-496C-A789-7D2FC75A7BF4}"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7A5A2-62D7-42EE-A925-46503B925336}"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38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6ABE8F-9B8F-496C-A789-7D2FC75A7BF4}" type="datetimeFigureOut">
              <a:rPr lang="en-US" smtClean="0"/>
              <a:t>3/28/2021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7A5A2-62D7-42EE-A925-46503B92533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4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6ABE8F-9B8F-496C-A789-7D2FC75A7BF4}" type="datetimeFigureOut">
              <a:rPr lang="en-US" smtClean="0"/>
              <a:t>3/28/2021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7A5A2-62D7-42EE-A925-46503B92533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81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ABE8F-9B8F-496C-A789-7D2FC75A7BF4}" type="datetimeFigureOut">
              <a:rPr lang="en-US" smtClean="0"/>
              <a:t>3/28/2021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7A5A2-62D7-42EE-A925-46503B925336}" type="slidenum">
              <a:rPr lang="en-US" smtClean="0"/>
              <a:t>‹#›</a:t>
            </a:fld>
            <a:endParaRPr lang="en-US"/>
          </a:p>
        </p:txBody>
      </p:sp>
    </p:spTree>
    <p:extLst>
      <p:ext uri="{BB962C8B-B14F-4D97-AF65-F5344CB8AC3E}">
        <p14:creationId xmlns:p14="http://schemas.microsoft.com/office/powerpoint/2010/main" val="131053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ABE8F-9B8F-496C-A789-7D2FC75A7BF4}"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7A5A2-62D7-42EE-A925-46503B92533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80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ABE8F-9B8F-496C-A789-7D2FC75A7BF4}"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7A5A2-62D7-42EE-A925-46503B925336}" type="slidenum">
              <a:rPr lang="en-US" smtClean="0"/>
              <a:t>‹#›</a:t>
            </a:fld>
            <a:endParaRPr lang="en-US"/>
          </a:p>
        </p:txBody>
      </p:sp>
    </p:spTree>
    <p:extLst>
      <p:ext uri="{BB962C8B-B14F-4D97-AF65-F5344CB8AC3E}">
        <p14:creationId xmlns:p14="http://schemas.microsoft.com/office/powerpoint/2010/main" val="86466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6ABE8F-9B8F-496C-A789-7D2FC75A7BF4}" type="datetimeFigureOut">
              <a:rPr lang="en-US" smtClean="0"/>
              <a:t>3/28/2021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87A5A2-62D7-42EE-A925-46503B925336}" type="slidenum">
              <a:rPr lang="en-US" smtClean="0"/>
              <a:t>‹#›</a:t>
            </a:fld>
            <a:endParaRPr lang="en-US"/>
          </a:p>
        </p:txBody>
      </p:sp>
    </p:spTree>
    <p:extLst>
      <p:ext uri="{BB962C8B-B14F-4D97-AF65-F5344CB8AC3E}">
        <p14:creationId xmlns:p14="http://schemas.microsoft.com/office/powerpoint/2010/main" val="24550046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Bank Committee Principles</a:t>
            </a:r>
            <a:endParaRPr lang="en-US" dirty="0"/>
          </a:p>
        </p:txBody>
      </p:sp>
      <p:sp>
        <p:nvSpPr>
          <p:cNvPr id="3" name="Subtitle 2"/>
          <p:cNvSpPr>
            <a:spLocks noGrp="1"/>
          </p:cNvSpPr>
          <p:nvPr>
            <p:ph type="subTitle" idx="1"/>
          </p:nvPr>
        </p:nvSpPr>
        <p:spPr/>
        <p:txBody>
          <a:bodyPr>
            <a:normAutofit lnSpcReduction="10000"/>
          </a:bodyPr>
          <a:lstStyle/>
          <a:p>
            <a:r>
              <a:rPr lang="en-US" dirty="0" smtClean="0"/>
              <a:t>Institution</a:t>
            </a:r>
          </a:p>
          <a:p>
            <a:r>
              <a:rPr lang="en-US" dirty="0" smtClean="0"/>
              <a:t>Course</a:t>
            </a:r>
          </a:p>
          <a:p>
            <a:r>
              <a:rPr lang="en-US" dirty="0" smtClean="0"/>
              <a:t>Name</a:t>
            </a:r>
          </a:p>
          <a:p>
            <a:endParaRPr lang="en-US" dirty="0"/>
          </a:p>
        </p:txBody>
      </p:sp>
    </p:spTree>
    <p:extLst>
      <p:ext uri="{BB962C8B-B14F-4D97-AF65-F5344CB8AC3E}">
        <p14:creationId xmlns:p14="http://schemas.microsoft.com/office/powerpoint/2010/main" val="407731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Committee Principles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en-US" dirty="0" smtClean="0"/>
              <a:t>Transparency during disclosure</a:t>
            </a:r>
          </a:p>
          <a:p>
            <a:r>
              <a:rPr lang="en-US" dirty="0" smtClean="0"/>
              <a:t>This principle calls for the banks to disclose the relevant information which is thought to be supporting its chief areas of operations.</a:t>
            </a:r>
          </a:p>
          <a:p>
            <a:r>
              <a:rPr lang="en-US" dirty="0" smtClean="0"/>
              <a:t>The bank should be transparent to all its stakeholders which include; stakeholders, depositors, and the general society (</a:t>
            </a:r>
            <a:r>
              <a:rPr lang="en-US" dirty="0" smtClean="0"/>
              <a:t>Choudhry, 2012</a:t>
            </a:r>
            <a:r>
              <a:rPr lang="en-US" dirty="0" smtClean="0"/>
              <a:t>).</a:t>
            </a:r>
          </a:p>
          <a:p>
            <a:pPr>
              <a:buFont typeface="Wingdings" panose="05000000000000000000" pitchFamily="2" charset="2"/>
              <a:buChar char="ü"/>
            </a:pPr>
            <a:r>
              <a:rPr lang="en-US" dirty="0" smtClean="0"/>
              <a:t>Complex corporate structures.</a:t>
            </a:r>
          </a:p>
          <a:p>
            <a:r>
              <a:rPr lang="en-US" dirty="0" smtClean="0"/>
              <a:t>This principle means that the board of management is required to be knowing the institution’s operational structure as well as the risks that it poses.</a:t>
            </a:r>
          </a:p>
          <a:p>
            <a:r>
              <a:rPr lang="en-US" dirty="0" smtClean="0"/>
              <a:t>It should thus set policies which will be used when setting up structures or entities.</a:t>
            </a:r>
          </a:p>
        </p:txBody>
      </p:sp>
    </p:spTree>
    <p:extLst>
      <p:ext uri="{BB962C8B-B14F-4D97-AF65-F5344CB8AC3E}">
        <p14:creationId xmlns:p14="http://schemas.microsoft.com/office/powerpoint/2010/main" val="152786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en-US" dirty="0" smtClean="0"/>
              <a:t>Compensation</a:t>
            </a:r>
          </a:p>
          <a:p>
            <a:r>
              <a:rPr lang="en-US" dirty="0" smtClean="0"/>
              <a:t>This principle means that the institution should ensure that it has rewarded the employees proportionately. They should also consider compensation policies which are consistent with the financial stability board (</a:t>
            </a:r>
            <a:r>
              <a:rPr lang="en-US" dirty="0" smtClean="0"/>
              <a:t>Choudhry, 2012</a:t>
            </a:r>
            <a:r>
              <a:rPr lang="en-US" dirty="0" smtClean="0"/>
              <a:t>).</a:t>
            </a:r>
          </a:p>
          <a:p>
            <a:pPr>
              <a:buFont typeface="Wingdings" panose="05000000000000000000" pitchFamily="2" charset="2"/>
              <a:buChar char="ü"/>
            </a:pPr>
            <a:r>
              <a:rPr lang="en-US" dirty="0" smtClean="0"/>
              <a:t>Internal controls &amp; risk management.</a:t>
            </a:r>
          </a:p>
          <a:p>
            <a:r>
              <a:rPr lang="en-US" dirty="0" smtClean="0"/>
              <a:t>This principle means that the bank should have in place a committee that is tasked with the job of establishing an effective internal control system as well as a risk management function. </a:t>
            </a:r>
          </a:p>
          <a:p>
            <a:r>
              <a:rPr lang="en-US" dirty="0" smtClean="0"/>
              <a:t>The committee should acknowledge as well as check risks on a regular basis. </a:t>
            </a:r>
            <a:endParaRPr lang="en-US" dirty="0"/>
          </a:p>
        </p:txBody>
      </p:sp>
    </p:spTree>
    <p:extLst>
      <p:ext uri="{BB962C8B-B14F-4D97-AF65-F5344CB8AC3E}">
        <p14:creationId xmlns:p14="http://schemas.microsoft.com/office/powerpoint/2010/main" val="229739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en-US" dirty="0" smtClean="0"/>
              <a:t>Senior management responsibilities.</a:t>
            </a:r>
          </a:p>
          <a:p>
            <a:r>
              <a:rPr lang="en-US" dirty="0" smtClean="0"/>
              <a:t>Under this principle, the board should direct the senior management of the bank to ensure that all the organization’s activities are carried out in a manner that is consistent with its business strategy, risk tolerance and policies which are set-forth by the board.</a:t>
            </a:r>
          </a:p>
          <a:p>
            <a:pPr>
              <a:buFont typeface="Wingdings" panose="05000000000000000000" pitchFamily="2" charset="2"/>
              <a:buChar char="ü"/>
            </a:pPr>
            <a:r>
              <a:rPr lang="en-US" dirty="0" smtClean="0"/>
              <a:t>Board practices (</a:t>
            </a:r>
            <a:r>
              <a:rPr lang="en-US" dirty="0" smtClean="0"/>
              <a:t>Choudhry, 2012</a:t>
            </a:r>
            <a:r>
              <a:rPr lang="en-US" dirty="0" smtClean="0"/>
              <a:t>).</a:t>
            </a:r>
          </a:p>
          <a:p>
            <a:r>
              <a:rPr lang="en-US" dirty="0" smtClean="0"/>
              <a:t>Under this principle, it is assumed that the board of management is given the final responsibility of overseeing the implementation of the organization’s strategic objectives, risk strategy as well as corporate governance.</a:t>
            </a:r>
            <a:endParaRPr lang="en-US" dirty="0"/>
          </a:p>
        </p:txBody>
      </p:sp>
    </p:spTree>
    <p:extLst>
      <p:ext uri="{BB962C8B-B14F-4D97-AF65-F5344CB8AC3E}">
        <p14:creationId xmlns:p14="http://schemas.microsoft.com/office/powerpoint/2010/main" val="301659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dirty="0" smtClean="0"/>
              <a:t>The board of committee is structured in a format that it results to adding value to the organization (</a:t>
            </a:r>
            <a:r>
              <a:rPr lang="en-US" dirty="0" smtClean="0"/>
              <a:t>Choudhry, 2012</a:t>
            </a:r>
            <a:r>
              <a:rPr lang="en-US" dirty="0" smtClean="0"/>
              <a:t>). </a:t>
            </a:r>
            <a:endParaRPr lang="en-US" dirty="0"/>
          </a:p>
          <a:p>
            <a:r>
              <a:rPr lang="en-US" dirty="0" smtClean="0"/>
              <a:t>This principle means that the board members should comprise of people with diverse knowledge, skills and competence so that they can leverage each other in order to be efficient.</a:t>
            </a:r>
          </a:p>
          <a:p>
            <a:pPr>
              <a:buFont typeface="Wingdings" panose="05000000000000000000" pitchFamily="2" charset="2"/>
              <a:buChar char="ü"/>
            </a:pPr>
            <a:r>
              <a:rPr lang="en-US" dirty="0" smtClean="0"/>
              <a:t>Promote responsible and ethical ways of making decisions.</a:t>
            </a:r>
          </a:p>
          <a:p>
            <a:r>
              <a:rPr lang="en-US" dirty="0" smtClean="0"/>
              <a:t>This principle means that the board should set up ethical principles which are going to guide the employees during their stay at the organization.  </a:t>
            </a:r>
            <a:endParaRPr lang="en-US" dirty="0"/>
          </a:p>
        </p:txBody>
      </p:sp>
    </p:spTree>
    <p:extLst>
      <p:ext uri="{BB962C8B-B14F-4D97-AF65-F5344CB8AC3E}">
        <p14:creationId xmlns:p14="http://schemas.microsoft.com/office/powerpoint/2010/main" val="153700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The board should allow for timely and balanced disclosure.</a:t>
            </a:r>
          </a:p>
          <a:p>
            <a:r>
              <a:rPr lang="en-US" dirty="0" smtClean="0"/>
              <a:t>This principle means that the bank’s board ought to produce the information that is asked for and in time.</a:t>
            </a:r>
          </a:p>
          <a:p>
            <a:pPr>
              <a:buFont typeface="Wingdings" panose="05000000000000000000" pitchFamily="2" charset="2"/>
              <a:buChar char="ü"/>
            </a:pPr>
            <a:r>
              <a:rPr lang="en-US" dirty="0" smtClean="0"/>
              <a:t>Show respect for every stakeholder (</a:t>
            </a:r>
            <a:r>
              <a:rPr lang="en-US" dirty="0" smtClean="0"/>
              <a:t>Choudhry, 2012</a:t>
            </a:r>
            <a:r>
              <a:rPr lang="en-US" dirty="0" smtClean="0"/>
              <a:t>).</a:t>
            </a:r>
          </a:p>
          <a:p>
            <a:r>
              <a:rPr lang="en-US" dirty="0" smtClean="0"/>
              <a:t>This principle calls for the board to show respect for all the organization’s shareholders ranging from customers, employees, and the general public.</a:t>
            </a:r>
            <a:endParaRPr lang="en-US" dirty="0"/>
          </a:p>
        </p:txBody>
      </p:sp>
    </p:spTree>
    <p:extLst>
      <p:ext uri="{BB962C8B-B14F-4D97-AF65-F5344CB8AC3E}">
        <p14:creationId xmlns:p14="http://schemas.microsoft.com/office/powerpoint/2010/main" val="337980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dirty="0"/>
              <a:t>Choudhry, M. (2012). </a:t>
            </a:r>
            <a:r>
              <a:rPr lang="en-US" i="1" dirty="0"/>
              <a:t>The principles of banking</a:t>
            </a:r>
            <a:r>
              <a:rPr lang="en-US" dirty="0"/>
              <a:t>.</a:t>
            </a:r>
          </a:p>
        </p:txBody>
      </p:sp>
    </p:spTree>
    <p:extLst>
      <p:ext uri="{BB962C8B-B14F-4D97-AF65-F5344CB8AC3E}">
        <p14:creationId xmlns:p14="http://schemas.microsoft.com/office/powerpoint/2010/main" val="9945654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TM02900743[[fn=Organic]]</Template>
  <TotalTime>63</TotalTime>
  <Words>456</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Wingdings</vt:lpstr>
      <vt:lpstr>Organic</vt:lpstr>
      <vt:lpstr>Bank Committee Principles</vt:lpstr>
      <vt:lpstr>Bank Committee Principles</vt:lpstr>
      <vt:lpstr>Cont…,</vt:lpstr>
      <vt:lpstr>Cont…,</vt:lpstr>
      <vt:lpstr>Cont…,</vt:lpstr>
      <vt:lpstr>Cont…,</vt:lpstr>
      <vt:lpstr>Reference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Committee Principles</dc:title>
  <dc:creator>Patrick</dc:creator>
  <cp:lastModifiedBy>Patrick</cp:lastModifiedBy>
  <cp:revision>46</cp:revision>
  <dcterms:created xsi:type="dcterms:W3CDTF">2021-03-28T05:32:07Z</dcterms:created>
  <dcterms:modified xsi:type="dcterms:W3CDTF">2021-03-28T06:35:08Z</dcterms:modified>
</cp:coreProperties>
</file>